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327" r:id="rId6"/>
    <p:sldId id="325" r:id="rId7"/>
    <p:sldId id="326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14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521415D9-36F7-43E2-AB2F-B90AF26B5E84}">
      <p14:sectionLst xmlns:p14="http://schemas.microsoft.com/office/powerpoint/2010/main">
        <p14:section name="Default Section" id="{2B6D91DE-036F-43EE-AFD8-74A3872A8CBB}">
          <p14:sldIdLst>
            <p14:sldId id="256"/>
            <p14:sldId id="327"/>
            <p14:sldId id="325"/>
            <p14:sldId id="326"/>
          </p14:sldIdLst>
        </p14:section>
        <p14:section name="Untitled Section" id="{842C6378-9150-4674-B732-39750A43D89C}">
          <p14:sldIdLst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0"/>
    <a:srgbClr val="FDB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200"/>
            </a:lvl1pPr>
            <a:lvl2pPr marL="0" indent="0">
              <a:buSzTx/>
              <a:buNone/>
              <a:defRPr sz="3200"/>
            </a:lvl2pPr>
            <a:lvl3pPr marL="0" indent="0">
              <a:buSzTx/>
              <a:buNone/>
              <a:defRPr sz="3200"/>
            </a:lvl3pPr>
            <a:lvl4pPr marL="0" indent="0">
              <a:buSzTx/>
              <a:buNone/>
              <a:defRPr sz="3200"/>
            </a:lvl4pPr>
            <a:lvl5pPr marL="0" indent="0"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2888" y="0"/>
            <a:ext cx="12716255" cy="1655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8948" y="5267738"/>
            <a:ext cx="12716252" cy="165576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5" y="6404294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buSz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buSz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buSz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buSzTx/>
              <a:buNone/>
              <a:defRPr sz="16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5" y="6404294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0">
              <a:srgbClr val="5D6393"/>
            </a:gs>
            <a:gs pos="94000">
              <a:srgbClr val="00206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6"/>
          <p:cNvGrpSpPr/>
          <p:nvPr/>
        </p:nvGrpSpPr>
        <p:grpSpPr>
          <a:xfrm>
            <a:off x="-61924" y="-889010"/>
            <a:ext cx="12315845" cy="6993486"/>
            <a:chOff x="0" y="-1"/>
            <a:chExt cx="12315844" cy="6993484"/>
          </a:xfrm>
        </p:grpSpPr>
        <p:sp>
          <p:nvSpPr>
            <p:cNvPr id="122" name="Straight Connector 7"/>
            <p:cNvSpPr/>
            <p:nvPr/>
          </p:nvSpPr>
          <p:spPr>
            <a:xfrm>
              <a:off x="9371021" y="8465"/>
              <a:ext cx="1219205" cy="6858016"/>
            </a:xfrm>
            <a:prstGeom prst="line">
              <a:avLst/>
            </a:prstGeom>
            <a:noFill/>
            <a:ln w="9525" cap="rnd">
              <a:solidFill>
                <a:srgbClr val="FFDE75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Straight Connector 8"/>
            <p:cNvSpPr/>
            <p:nvPr/>
          </p:nvSpPr>
          <p:spPr>
            <a:xfrm flipH="1">
              <a:off x="7425276" y="3689884"/>
              <a:ext cx="4763567" cy="3176595"/>
            </a:xfrm>
            <a:prstGeom prst="line">
              <a:avLst/>
            </a:prstGeom>
            <a:noFill/>
            <a:ln w="9525" cap="rnd">
              <a:solidFill>
                <a:srgbClr val="FFDE75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Rectangle 23"/>
            <p:cNvSpPr/>
            <p:nvPr/>
          </p:nvSpPr>
          <p:spPr>
            <a:xfrm>
              <a:off x="9181485" y="-2"/>
              <a:ext cx="3007358" cy="686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FDE75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25" name="Rectangle 25"/>
            <p:cNvSpPr/>
            <p:nvPr/>
          </p:nvSpPr>
          <p:spPr>
            <a:xfrm>
              <a:off x="9603450" y="-2"/>
              <a:ext cx="2588568" cy="686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75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26" name="Isosceles Triangle 23"/>
            <p:cNvSpPr/>
            <p:nvPr/>
          </p:nvSpPr>
          <p:spPr>
            <a:xfrm>
              <a:off x="8932341" y="3056469"/>
              <a:ext cx="3259676" cy="381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C818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27" name="Rectangle 27"/>
            <p:cNvSpPr/>
            <p:nvPr/>
          </p:nvSpPr>
          <p:spPr>
            <a:xfrm>
              <a:off x="9334509" y="-2"/>
              <a:ext cx="2854335" cy="686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18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28" name="Rectangle 28"/>
            <p:cNvSpPr/>
            <p:nvPr/>
          </p:nvSpPr>
          <p:spPr>
            <a:xfrm>
              <a:off x="10898739" y="-1"/>
              <a:ext cx="1290104" cy="686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002878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29" name="Rectangle 29"/>
            <p:cNvSpPr/>
            <p:nvPr/>
          </p:nvSpPr>
          <p:spPr>
            <a:xfrm>
              <a:off x="10939010" y="-1"/>
              <a:ext cx="1249832" cy="686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E5A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30" name="Isosceles Triangle 27"/>
            <p:cNvSpPr/>
            <p:nvPr/>
          </p:nvSpPr>
          <p:spPr>
            <a:xfrm>
              <a:off x="10371676" y="3598337"/>
              <a:ext cx="1817168" cy="326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C818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31" name="Isosceles Triangle 18"/>
            <p:cNvSpPr/>
            <p:nvPr/>
          </p:nvSpPr>
          <p:spPr>
            <a:xfrm>
              <a:off x="-1" y="4021672"/>
              <a:ext cx="448741" cy="284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DE7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32" name="Rectangle 27"/>
            <p:cNvSpPr/>
            <p:nvPr/>
          </p:nvSpPr>
          <p:spPr>
            <a:xfrm>
              <a:off x="9461509" y="126998"/>
              <a:ext cx="2854335" cy="686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18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457200" y="2700864"/>
            <a:ext cx="8596670" cy="1826587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z="4000" b="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4628303"/>
            <a:ext cx="8596670" cy="860407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buSzTx/>
              <a:buNone/>
              <a:defRPr sz="2000">
                <a:solidFill>
                  <a:srgbClr val="FFFFFF"/>
                </a:solidFill>
              </a:defRPr>
            </a:lvl1pPr>
            <a:lvl2pPr marL="0" indent="0" defTabSz="457200">
              <a:lnSpc>
                <a:spcPct val="100000"/>
              </a:lnSpc>
              <a:buSzTx/>
              <a:buNone/>
              <a:defRPr sz="2000">
                <a:solidFill>
                  <a:srgbClr val="FFFFFF"/>
                </a:solidFill>
              </a:defRPr>
            </a:lvl2pPr>
            <a:lvl3pPr marL="0" indent="0" defTabSz="457200">
              <a:lnSpc>
                <a:spcPct val="100000"/>
              </a:lnSpc>
              <a:buSzTx/>
              <a:buNone/>
              <a:defRPr sz="2000">
                <a:solidFill>
                  <a:srgbClr val="FFFFFF"/>
                </a:solidFill>
              </a:defRPr>
            </a:lvl3pPr>
            <a:lvl4pPr marL="0" indent="0" defTabSz="457200">
              <a:lnSpc>
                <a:spcPct val="100000"/>
              </a:lnSpc>
              <a:buSzTx/>
              <a:buNone/>
              <a:defRPr sz="2000">
                <a:solidFill>
                  <a:srgbClr val="FFFFFF"/>
                </a:solidFill>
              </a:defRPr>
            </a:lvl4pPr>
            <a:lvl5pPr marL="0" indent="0" defTabSz="457200">
              <a:lnSpc>
                <a:spcPct val="100000"/>
              </a:lnSpc>
              <a:buSzTx/>
              <a:buNone/>
              <a:defRPr sz="2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03530" y="6516238"/>
            <a:ext cx="231273" cy="214698"/>
          </a:xfrm>
          <a:prstGeom prst="rect">
            <a:avLst/>
          </a:prstGeom>
        </p:spPr>
        <p:txBody>
          <a:bodyPr/>
          <a:lstStyle>
            <a:lvl1pPr defTabSz="457200">
              <a:defRPr sz="900">
                <a:solidFill>
                  <a:srgbClr val="FFDE7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3600" b="0">
                <a:solidFill>
                  <a:srgbClr val="FFDE7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03530" y="6516238"/>
            <a:ext cx="231273" cy="214698"/>
          </a:xfrm>
          <a:prstGeom prst="rect">
            <a:avLst/>
          </a:prstGeom>
        </p:spPr>
        <p:txBody>
          <a:bodyPr/>
          <a:lstStyle>
            <a:lvl1pPr defTabSz="457200">
              <a:defRPr sz="900">
                <a:solidFill>
                  <a:srgbClr val="FFDE7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7"/>
          <p:cNvGrpSpPr/>
          <p:nvPr/>
        </p:nvGrpSpPr>
        <p:grpSpPr>
          <a:xfrm>
            <a:off x="-189" y="-67"/>
            <a:ext cx="12192020" cy="6866479"/>
            <a:chOff x="-94" y="-34"/>
            <a:chExt cx="12192019" cy="6866478"/>
          </a:xfrm>
        </p:grpSpPr>
        <p:sp>
          <p:nvSpPr>
            <p:cNvPr id="151" name="Straight Connector 8"/>
            <p:cNvSpPr/>
            <p:nvPr/>
          </p:nvSpPr>
          <p:spPr>
            <a:xfrm>
              <a:off x="9370928" y="8432"/>
              <a:ext cx="1219205" cy="6858012"/>
            </a:xfrm>
            <a:prstGeom prst="line">
              <a:avLst/>
            </a:prstGeom>
            <a:noFill/>
            <a:ln w="9525" cap="rnd">
              <a:solidFill>
                <a:srgbClr val="FFDE75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Straight Connector 9"/>
            <p:cNvSpPr/>
            <p:nvPr/>
          </p:nvSpPr>
          <p:spPr>
            <a:xfrm flipH="1">
              <a:off x="7425183" y="3689850"/>
              <a:ext cx="4763567" cy="3176593"/>
            </a:xfrm>
            <a:prstGeom prst="line">
              <a:avLst/>
            </a:prstGeom>
            <a:noFill/>
            <a:ln w="9525" cap="rnd">
              <a:solidFill>
                <a:srgbClr val="FFDE75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Rectangle 23"/>
            <p:cNvSpPr/>
            <p:nvPr/>
          </p:nvSpPr>
          <p:spPr>
            <a:xfrm>
              <a:off x="9181391" y="-34"/>
              <a:ext cx="3007359" cy="68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FDE75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00287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54" name="Rectangle 25"/>
            <p:cNvSpPr/>
            <p:nvPr/>
          </p:nvSpPr>
          <p:spPr>
            <a:xfrm>
              <a:off x="9603356" y="-34"/>
              <a:ext cx="2588569" cy="68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75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00287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55" name="Isosceles Triangle 23"/>
            <p:cNvSpPr/>
            <p:nvPr/>
          </p:nvSpPr>
          <p:spPr>
            <a:xfrm>
              <a:off x="8932248" y="3056435"/>
              <a:ext cx="3259677" cy="381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C818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00287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56" name="Rectangle 27"/>
            <p:cNvSpPr/>
            <p:nvPr/>
          </p:nvSpPr>
          <p:spPr>
            <a:xfrm>
              <a:off x="9334415" y="-34"/>
              <a:ext cx="2854336" cy="68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18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00287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57" name="Rectangle 28"/>
            <p:cNvSpPr/>
            <p:nvPr/>
          </p:nvSpPr>
          <p:spPr>
            <a:xfrm>
              <a:off x="10898646" y="-34"/>
              <a:ext cx="1290103" cy="68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002878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00287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58" name="Rectangle 29"/>
            <p:cNvSpPr/>
            <p:nvPr/>
          </p:nvSpPr>
          <p:spPr>
            <a:xfrm>
              <a:off x="10938914" y="-34"/>
              <a:ext cx="1249835" cy="68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E5A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00287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59" name="Isosceles Triangle 27"/>
            <p:cNvSpPr/>
            <p:nvPr/>
          </p:nvSpPr>
          <p:spPr>
            <a:xfrm>
              <a:off x="10371581" y="3598302"/>
              <a:ext cx="1817170" cy="326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C818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00287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160" name="Isosceles Triangle 18"/>
            <p:cNvSpPr/>
            <p:nvPr/>
          </p:nvSpPr>
          <p:spPr>
            <a:xfrm>
              <a:off x="-95" y="4021635"/>
              <a:ext cx="448740" cy="284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DE7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002878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1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2507226"/>
            <a:ext cx="8952877" cy="3703074"/>
          </a:xfrm>
          <a:prstGeom prst="rect">
            <a:avLst/>
          </a:prstGeom>
        </p:spPr>
        <p:txBody>
          <a:bodyPr/>
          <a:lstStyle>
            <a:lvl1pPr marL="342900" indent="-342900" defTabSz="457200">
              <a:lnSpc>
                <a:spcPct val="100000"/>
              </a:lnSpc>
              <a:buClr>
                <a:srgbClr val="FFDE75"/>
              </a:buClr>
              <a:buSzPct val="80000"/>
              <a:buFont typeface="Arial"/>
              <a:buChar char="u"/>
              <a:defRPr sz="1800">
                <a:solidFill>
                  <a:srgbClr val="002878"/>
                </a:solidFill>
              </a:defRPr>
            </a:lvl1pPr>
            <a:lvl2pPr marL="778668" indent="-321468" defTabSz="457200">
              <a:lnSpc>
                <a:spcPct val="100000"/>
              </a:lnSpc>
              <a:buClr>
                <a:srgbClr val="FFDE75"/>
              </a:buClr>
              <a:buSzPct val="80000"/>
              <a:buFont typeface="Arial"/>
              <a:buChar char="u"/>
              <a:defRPr sz="1800">
                <a:solidFill>
                  <a:srgbClr val="002878"/>
                </a:solidFill>
              </a:defRPr>
            </a:lvl2pPr>
            <a:lvl3pPr marL="1208314" indent="-293914" defTabSz="457200">
              <a:lnSpc>
                <a:spcPct val="100000"/>
              </a:lnSpc>
              <a:buClr>
                <a:srgbClr val="FFDE75"/>
              </a:buClr>
              <a:buSzPct val="80000"/>
              <a:buFont typeface="Arial"/>
              <a:buChar char="u"/>
              <a:defRPr sz="1800">
                <a:solidFill>
                  <a:srgbClr val="002878"/>
                </a:solidFill>
              </a:defRPr>
            </a:lvl3pPr>
            <a:lvl4pPr marL="1714500" indent="-342900" defTabSz="457200">
              <a:lnSpc>
                <a:spcPct val="100000"/>
              </a:lnSpc>
              <a:buClr>
                <a:srgbClr val="FFDE75"/>
              </a:buClr>
              <a:buSzPct val="80000"/>
              <a:buFont typeface="Arial"/>
              <a:buChar char="u"/>
              <a:defRPr sz="1800">
                <a:solidFill>
                  <a:srgbClr val="002878"/>
                </a:solidFill>
              </a:defRPr>
            </a:lvl4pPr>
            <a:lvl5pPr marL="2171700" indent="-342900" defTabSz="457200">
              <a:lnSpc>
                <a:spcPct val="100000"/>
              </a:lnSpc>
              <a:buClr>
                <a:srgbClr val="FFDE75"/>
              </a:buClr>
              <a:buSzPct val="80000"/>
              <a:buFont typeface="Arial"/>
              <a:buChar char="u"/>
              <a:defRPr sz="1800">
                <a:solidFill>
                  <a:srgbClr val="00287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81302"/>
            <a:ext cx="8952877" cy="53366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874126" cy="727587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3600" b="0">
                <a:solidFill>
                  <a:srgbClr val="002878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03530" y="6516238"/>
            <a:ext cx="231273" cy="214698"/>
          </a:xfrm>
          <a:prstGeom prst="rect">
            <a:avLst/>
          </a:prstGeom>
        </p:spPr>
        <p:txBody>
          <a:bodyPr/>
          <a:lstStyle>
            <a:lvl1pPr defTabSz="457200">
              <a:defRPr sz="900">
                <a:solidFill>
                  <a:srgbClr val="FFDE7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3625" y="6221732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7849"/>
            <a:ext cx="12192000" cy="158750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200"/>
            </a:lvl1pPr>
            <a:lvl2pPr marL="0" indent="0">
              <a:buSzTx/>
              <a:buNone/>
              <a:defRPr sz="3200"/>
            </a:lvl2pPr>
            <a:lvl3pPr marL="0" indent="0">
              <a:buSzTx/>
              <a:buNone/>
              <a:defRPr sz="3200"/>
            </a:lvl3pPr>
            <a:lvl4pPr marL="0" indent="0">
              <a:buSzTx/>
              <a:buNone/>
              <a:defRPr sz="3200"/>
            </a:lvl4pPr>
            <a:lvl5pPr marL="0" indent="0"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6202800"/>
            <a:ext cx="9144000" cy="42577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7352539" cy="358050"/>
          </a:xfrm>
          <a:prstGeom prst="rect">
            <a:avLst/>
          </a:prstGeom>
        </p:spPr>
        <p:txBody>
          <a:bodyPr lIns="0" tIns="0" rIns="0" bIns="0"/>
          <a:lstStyle/>
          <a:p>
            <a:pPr marL="201168" indent="-201168" defTabSz="804672">
              <a:spcBef>
                <a:spcPts val="800"/>
              </a:spcBef>
              <a:buBlip>
                <a:blip r:embed="rId4"/>
              </a:buBlip>
              <a:defRPr sz="2464"/>
            </a:pPr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347299"/>
            <a:ext cx="10515600" cy="3620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4253" y="5267738"/>
            <a:ext cx="12716255" cy="1655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831850" y="660398"/>
            <a:ext cx="10515601" cy="4896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1850" y="861123"/>
            <a:ext cx="10521950" cy="6627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lvl1pPr>
            <a:lvl2pPr>
              <a:buFont typeface="Arial"/>
              <a:buChar char="◦"/>
              <a:defRPr>
                <a:latin typeface="+mj-lt"/>
                <a:ea typeface="+mj-ea"/>
                <a:cs typeface="+mj-cs"/>
                <a:sym typeface="Calibri"/>
              </a:defRPr>
            </a:lvl2pPr>
            <a:lvl3pPr>
              <a:buFont typeface="Arial"/>
              <a:buChar char="◦"/>
              <a:defRPr>
                <a:latin typeface="+mj-lt"/>
                <a:ea typeface="+mj-ea"/>
                <a:cs typeface="+mj-cs"/>
                <a:sym typeface="Calibri"/>
              </a:defRPr>
            </a:lvl3pPr>
            <a:lvl4pPr>
              <a:buFont typeface="Arial"/>
              <a:buChar char="◦"/>
              <a:defRPr>
                <a:latin typeface="+mj-lt"/>
                <a:ea typeface="+mj-ea"/>
                <a:cs typeface="+mj-cs"/>
                <a:sym typeface="Calibri"/>
              </a:defRPr>
            </a:lvl4pPr>
            <a:lvl5pPr>
              <a:buFont typeface="Arial"/>
              <a:buChar char="◦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5" y="6404294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>
              <a:buBlip>
                <a:blip r:embed="rId2"/>
              </a:buBlip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5" y="6404294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777240" y="2047619"/>
            <a:ext cx="9138920" cy="307302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grpSp>
        <p:nvGrpSpPr>
          <p:cNvPr id="94" name="Group 6"/>
          <p:cNvGrpSpPr/>
          <p:nvPr/>
        </p:nvGrpSpPr>
        <p:grpSpPr>
          <a:xfrm>
            <a:off x="-620722" y="-229312"/>
            <a:ext cx="12884908" cy="7316621"/>
            <a:chOff x="-1" y="-2"/>
            <a:chExt cx="12884906" cy="7316619"/>
          </a:xfrm>
        </p:grpSpPr>
        <p:sp>
          <p:nvSpPr>
            <p:cNvPr id="83" name="Straight Connector 7"/>
            <p:cNvSpPr/>
            <p:nvPr/>
          </p:nvSpPr>
          <p:spPr>
            <a:xfrm>
              <a:off x="9804012" y="8852"/>
              <a:ext cx="1275541" cy="7174897"/>
            </a:xfrm>
            <a:prstGeom prst="line">
              <a:avLst/>
            </a:prstGeom>
            <a:noFill/>
            <a:ln w="9525" cap="rnd">
              <a:solidFill>
                <a:srgbClr val="FFDE75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Straight Connector 8"/>
            <p:cNvSpPr/>
            <p:nvPr/>
          </p:nvSpPr>
          <p:spPr>
            <a:xfrm flipH="1">
              <a:off x="7768365" y="3860376"/>
              <a:ext cx="4983671" cy="3323369"/>
            </a:xfrm>
            <a:prstGeom prst="line">
              <a:avLst/>
            </a:prstGeom>
            <a:noFill/>
            <a:ln w="9525" cap="rnd">
              <a:solidFill>
                <a:srgbClr val="FFDE75">
                  <a:alpha val="7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Rectangle 23"/>
            <p:cNvSpPr/>
            <p:nvPr/>
          </p:nvSpPr>
          <p:spPr>
            <a:xfrm>
              <a:off x="9605719" y="-3"/>
              <a:ext cx="3146315" cy="71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FFDE75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86" name="Rectangle 25"/>
            <p:cNvSpPr/>
            <p:nvPr/>
          </p:nvSpPr>
          <p:spPr>
            <a:xfrm>
              <a:off x="10047184" y="-3"/>
              <a:ext cx="2708174" cy="71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75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87" name="Isosceles Triangle 23"/>
            <p:cNvSpPr/>
            <p:nvPr/>
          </p:nvSpPr>
          <p:spPr>
            <a:xfrm>
              <a:off x="9345064" y="3197694"/>
              <a:ext cx="3410293" cy="398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C818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88" name="Rectangle 27"/>
            <p:cNvSpPr/>
            <p:nvPr/>
          </p:nvSpPr>
          <p:spPr>
            <a:xfrm>
              <a:off x="9765813" y="-3"/>
              <a:ext cx="2986224" cy="71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18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89" name="Rectangle 28"/>
            <p:cNvSpPr/>
            <p:nvPr/>
          </p:nvSpPr>
          <p:spPr>
            <a:xfrm>
              <a:off x="11402323" y="-3"/>
              <a:ext cx="1349712" cy="71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002878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90" name="Rectangle 29"/>
            <p:cNvSpPr/>
            <p:nvPr/>
          </p:nvSpPr>
          <p:spPr>
            <a:xfrm>
              <a:off x="11444450" y="-3"/>
              <a:ext cx="1307585" cy="71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E5A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91" name="Isosceles Triangle 27"/>
            <p:cNvSpPr/>
            <p:nvPr/>
          </p:nvSpPr>
          <p:spPr>
            <a:xfrm>
              <a:off x="10850906" y="3764598"/>
              <a:ext cx="1901130" cy="341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C818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92" name="Isosceles Triangle 18"/>
            <p:cNvSpPr/>
            <p:nvPr/>
          </p:nvSpPr>
          <p:spPr>
            <a:xfrm>
              <a:off x="-2" y="4207492"/>
              <a:ext cx="469476" cy="297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DE7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93" name="Rectangle 27"/>
            <p:cNvSpPr/>
            <p:nvPr/>
          </p:nvSpPr>
          <p:spPr>
            <a:xfrm>
              <a:off x="9898683" y="132866"/>
              <a:ext cx="2986223" cy="71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18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18457" indent="-261257">
              <a:buFont typeface="Arial"/>
              <a:buChar char="◦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buFont typeface="Arial"/>
              <a:buChar char="◦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buFont typeface="Arial"/>
              <a:buChar char="◦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>
              <a:buFont typeface="Arial"/>
              <a:buChar char="◦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5" y="6404294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 flipH="1">
            <a:off x="0" y="-27849"/>
            <a:ext cx="12192000" cy="1587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896872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401822"/>
            <a:ext cx="10515600" cy="377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3624" y="6221732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4A9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4A9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4A9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4A9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4A9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4A9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4A9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4A9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ts val="4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4A9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ph-emory.12twenty.com/hir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>
            <a:spLocks noGrp="1"/>
          </p:cNvSpPr>
          <p:nvPr>
            <p:ph type="ctrTitle"/>
          </p:nvPr>
        </p:nvSpPr>
        <p:spPr>
          <a:xfrm>
            <a:off x="1414307" y="1581227"/>
            <a:ext cx="9144001" cy="2387609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dirty="0"/>
              <a:t>REAL </a:t>
            </a:r>
          </a:p>
        </p:txBody>
      </p:sp>
      <p:pic>
        <p:nvPicPr>
          <p:cNvPr id="18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3949639"/>
            <a:ext cx="9144000" cy="42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80704" y="340482"/>
            <a:ext cx="3188215" cy="74391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ROLLINS EARN AND LEARN"/>
          <p:cNvSpPr txBox="1"/>
          <p:nvPr/>
        </p:nvSpPr>
        <p:spPr>
          <a:xfrm>
            <a:off x="1474121" y="4175156"/>
            <a:ext cx="6335497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04A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ROLLINS EARN AND LEARN</a:t>
            </a:r>
          </a:p>
        </p:txBody>
      </p:sp>
      <p:sp>
        <p:nvSpPr>
          <p:cNvPr id="187" name="INTERNAL…"/>
          <p:cNvSpPr txBox="1"/>
          <p:nvPr/>
        </p:nvSpPr>
        <p:spPr>
          <a:xfrm>
            <a:off x="4436935" y="3310625"/>
            <a:ext cx="7431983" cy="60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defRPr sz="3700" b="1">
                <a:solidFill>
                  <a:srgbClr val="004A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/>
              <a:t>Create Job Posting: Cheat Sheet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F4-113A-4019-9945-FAA35594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Document Requirements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79037-EC82-4B2E-A879-32522872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32556"/>
              </p:ext>
            </p:extLst>
          </p:nvPr>
        </p:nvGraphicFramePr>
        <p:xfrm>
          <a:off x="838200" y="2422736"/>
          <a:ext cx="10515600" cy="119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19497567"/>
                    </a:ext>
                  </a:extLst>
                </a:gridCol>
                <a:gridCol w="1999060">
                  <a:extLst>
                    <a:ext uri="{9D8B030D-6E8A-4147-A177-3AD203B41FA5}">
                      <a16:colId xmlns:a16="http://schemas.microsoft.com/office/drawing/2014/main" val="22146360"/>
                    </a:ext>
                  </a:extLst>
                </a:gridCol>
                <a:gridCol w="5011340">
                  <a:extLst>
                    <a:ext uri="{9D8B030D-6E8A-4147-A177-3AD203B41FA5}">
                      <a16:colId xmlns:a16="http://schemas.microsoft.com/office/drawing/2014/main" val="323799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4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Automatically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8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“Other”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Label this document as “REAL Award Letter”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576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B43251-E640-4804-883F-D5804E9104E1}"/>
              </a:ext>
            </a:extLst>
          </p:cNvPr>
          <p:cNvSpPr txBox="1"/>
          <p:nvPr/>
        </p:nvSpPr>
        <p:spPr>
          <a:xfrm>
            <a:off x="2409825" y="4314293"/>
            <a:ext cx="737235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DB41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Note: Add any other documents you’d like to collect when students apply for the position you’re posting.</a:t>
            </a:r>
          </a:p>
        </p:txBody>
      </p:sp>
    </p:spTree>
    <p:extLst>
      <p:ext uri="{BB962C8B-B14F-4D97-AF65-F5344CB8AC3E}">
        <p14:creationId xmlns:p14="http://schemas.microsoft.com/office/powerpoint/2010/main" val="25031660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F4-113A-4019-9945-FAA35594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Dates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79037-EC82-4B2E-A879-32522872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40994"/>
              </p:ext>
            </p:extLst>
          </p:nvPr>
        </p:nvGraphicFramePr>
        <p:xfrm>
          <a:off x="838200" y="2422736"/>
          <a:ext cx="10515600" cy="247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19497567"/>
                    </a:ext>
                  </a:extLst>
                </a:gridCol>
                <a:gridCol w="1999060">
                  <a:extLst>
                    <a:ext uri="{9D8B030D-6E8A-4147-A177-3AD203B41FA5}">
                      <a16:colId xmlns:a16="http://schemas.microsoft.com/office/drawing/2014/main" val="22146360"/>
                    </a:ext>
                  </a:extLst>
                </a:gridCol>
                <a:gridCol w="5011340">
                  <a:extLst>
                    <a:ext uri="{9D8B030D-6E8A-4147-A177-3AD203B41FA5}">
                      <a16:colId xmlns:a16="http://schemas.microsoft.com/office/drawing/2014/main" val="323799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4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Begins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earlier than August 1,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8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1,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5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Job 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 blank or if you have a date you’re welcome to 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1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Immediate 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 blank or select “Yes” or “No” based on your preference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0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3205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F4-113A-4019-9945-FAA35594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Job Contact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79037-EC82-4B2E-A879-32522872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478"/>
              </p:ext>
            </p:extLst>
          </p:nvPr>
        </p:nvGraphicFramePr>
        <p:xfrm>
          <a:off x="838200" y="3429000"/>
          <a:ext cx="10515600" cy="305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19497567"/>
                    </a:ext>
                  </a:extLst>
                </a:gridCol>
                <a:gridCol w="1999060">
                  <a:extLst>
                    <a:ext uri="{9D8B030D-6E8A-4147-A177-3AD203B41FA5}">
                      <a16:colId xmlns:a16="http://schemas.microsoft.com/office/drawing/2014/main" val="22146360"/>
                    </a:ext>
                  </a:extLst>
                </a:gridCol>
                <a:gridCol w="5011340">
                  <a:extLst>
                    <a:ext uri="{9D8B030D-6E8A-4147-A177-3AD203B41FA5}">
                      <a16:colId xmlns:a16="http://schemas.microsoft.com/office/drawing/2014/main" val="323799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4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the your/primary contact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8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the your/primary contact 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5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the your/primary contact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1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the your/primary contact phone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0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the your/primary contact physical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RSPH Alumnus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most appropriate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64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Emory Alumnus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most appropriate 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242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B6B40-8279-4B2F-9F38-3B0E1ADF75BB}"/>
              </a:ext>
            </a:extLst>
          </p:cNvPr>
          <p:cNvSpPr txBox="1"/>
          <p:nvPr/>
        </p:nvSpPr>
        <p:spPr>
          <a:xfrm>
            <a:off x="1407763" y="2392503"/>
            <a:ext cx="937647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spc="0" normalizeH="0" baseline="0" dirty="0">
                <a:ln>
                  <a:noFill/>
                </a:ln>
                <a:solidFill>
                  <a:srgbClr val="004A9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Note: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DB41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If you are the “Primary Contact” please click the grey button labeled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4A9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“</a:t>
            </a: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rgbClr val="004A9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Use My Information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4A9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”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DB41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to have most of the information in this section completed for you.</a:t>
            </a:r>
          </a:p>
        </p:txBody>
      </p:sp>
    </p:spTree>
    <p:extLst>
      <p:ext uri="{BB962C8B-B14F-4D97-AF65-F5344CB8AC3E}">
        <p14:creationId xmlns:p14="http://schemas.microsoft.com/office/powerpoint/2010/main" val="42585480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F4-113A-4019-9945-FAA35594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79037-EC82-4B2E-A879-32522872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35991"/>
              </p:ext>
            </p:extLst>
          </p:nvPr>
        </p:nvGraphicFramePr>
        <p:xfrm>
          <a:off x="838200" y="2422736"/>
          <a:ext cx="10515600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19497567"/>
                    </a:ext>
                  </a:extLst>
                </a:gridCol>
                <a:gridCol w="1999060">
                  <a:extLst>
                    <a:ext uri="{9D8B030D-6E8A-4147-A177-3AD203B41FA5}">
                      <a16:colId xmlns:a16="http://schemas.microsoft.com/office/drawing/2014/main" val="22146360"/>
                    </a:ext>
                  </a:extLst>
                </a:gridCol>
                <a:gridCol w="5011340">
                  <a:extLst>
                    <a:ext uri="{9D8B030D-6E8A-4147-A177-3AD203B41FA5}">
                      <a16:colId xmlns:a16="http://schemas.microsoft.com/office/drawing/2014/main" val="323799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4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**ONLY select “REAL”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8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 blank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5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 blank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1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417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7D5E-ED8B-40B0-A75F-9707626B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58C60-7126-451E-9945-C731E4905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>
                <a:solidFill>
                  <a:srgbClr val="004A90"/>
                </a:solidFill>
              </a:rPr>
              <a:t>Click “Save Draft” if you’re not ready to submit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A90"/>
                </a:solidFill>
              </a:rPr>
              <a:t> Click “Submit” if you’re ready to submit it for review and approval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4A90"/>
                </a:solidFill>
              </a:rPr>
              <a:t> Postings are approved within 48-business hours</a:t>
            </a:r>
          </a:p>
        </p:txBody>
      </p:sp>
    </p:spTree>
    <p:extLst>
      <p:ext uri="{BB962C8B-B14F-4D97-AF65-F5344CB8AC3E}">
        <p14:creationId xmlns:p14="http://schemas.microsoft.com/office/powerpoint/2010/main" val="931531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itle 4"/>
          <p:cNvSpPr txBox="1">
            <a:spLocks noGrp="1"/>
          </p:cNvSpPr>
          <p:nvPr>
            <p:ph type="title"/>
          </p:nvPr>
        </p:nvSpPr>
        <p:spPr>
          <a:xfrm>
            <a:off x="320039" y="3348321"/>
            <a:ext cx="8256548" cy="18711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8000"/>
            </a:lvl1pPr>
          </a:lstStyle>
          <a:p>
            <a:r>
              <a:rPr lang="en-US" dirty="0"/>
              <a:t>Thank you for your partnership!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real@emory.edu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839D-279E-40D4-9201-45B05883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047619"/>
            <a:ext cx="9578340" cy="30730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RSPH Career Connection</a:t>
            </a:r>
            <a:br>
              <a:rPr lang="en-US" dirty="0"/>
            </a:br>
            <a:r>
              <a:rPr lang="en-US" sz="2800" dirty="0"/>
              <a:t>powered by 12Twenty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D0AB2-E9B6-451B-9184-D6078FBA8E7C}"/>
              </a:ext>
            </a:extLst>
          </p:cNvPr>
          <p:cNvSpPr txBox="1"/>
          <p:nvPr/>
        </p:nvSpPr>
        <p:spPr>
          <a:xfrm>
            <a:off x="777240" y="5873236"/>
            <a:ext cx="611505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dirty="0">
                <a:solidFill>
                  <a:srgbClr val="FDB41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https://sph-emory.12twenty.com/hire</a:t>
            </a:r>
            <a:r>
              <a:rPr lang="en-US" dirty="0">
                <a:solidFill>
                  <a:srgbClr val="FDB413"/>
                </a:solidFill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DB413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655109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A573-62A7-44ED-A219-841C846A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Post a Job: Method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33B0A-B475-4B18-B117-891ECF2D4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4" b="5748"/>
          <a:stretch/>
        </p:blipFill>
        <p:spPr>
          <a:xfrm>
            <a:off x="2028178" y="2434589"/>
            <a:ext cx="8135643" cy="401193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39A68B9-65CA-4533-8837-FD82FEAB610E}"/>
              </a:ext>
            </a:extLst>
          </p:cNvPr>
          <p:cNvSpPr/>
          <p:nvPr/>
        </p:nvSpPr>
        <p:spPr>
          <a:xfrm>
            <a:off x="3337559" y="5064118"/>
            <a:ext cx="1440181" cy="733655"/>
          </a:xfrm>
          <a:prstGeom prst="rightArrow">
            <a:avLst/>
          </a:prstGeom>
          <a:solidFill>
            <a:srgbClr val="FDB413"/>
          </a:solidFill>
          <a:ln w="25400" cap="flat">
            <a:solidFill>
              <a:srgbClr val="004A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4A9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35450106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A573-62A7-44ED-A219-841C846A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Post a Job: Method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381B2-F0CF-46DB-96B9-E474DCFBA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7" b="7109"/>
          <a:stretch/>
        </p:blipFill>
        <p:spPr>
          <a:xfrm>
            <a:off x="1943270" y="2589263"/>
            <a:ext cx="8305460" cy="403479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39A68B9-65CA-4533-8837-FD82FEAB610E}"/>
              </a:ext>
            </a:extLst>
          </p:cNvPr>
          <p:cNvSpPr/>
          <p:nvPr/>
        </p:nvSpPr>
        <p:spPr>
          <a:xfrm>
            <a:off x="6903719" y="2905567"/>
            <a:ext cx="1440181" cy="733655"/>
          </a:xfrm>
          <a:prstGeom prst="rightArrow">
            <a:avLst/>
          </a:prstGeom>
          <a:solidFill>
            <a:srgbClr val="FDB413"/>
          </a:solidFill>
          <a:ln w="25400" cap="flat">
            <a:solidFill>
              <a:srgbClr val="004A9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4A9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34489788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F4-113A-4019-9945-FAA35594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Details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79037-EC82-4B2E-A879-32522872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78478"/>
              </p:ext>
            </p:extLst>
          </p:nvPr>
        </p:nvGraphicFramePr>
        <p:xfrm>
          <a:off x="838200" y="2422736"/>
          <a:ext cx="105156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19497567"/>
                    </a:ext>
                  </a:extLst>
                </a:gridCol>
                <a:gridCol w="1999060">
                  <a:extLst>
                    <a:ext uri="{9D8B030D-6E8A-4147-A177-3AD203B41FA5}">
                      <a16:colId xmlns:a16="http://schemas.microsoft.com/office/drawing/2014/main" val="22146360"/>
                    </a:ext>
                  </a:extLst>
                </a:gridCol>
                <a:gridCol w="5011340">
                  <a:extLst>
                    <a:ext uri="{9D8B030D-6E8A-4147-A177-3AD203B41FA5}">
                      <a16:colId xmlns:a16="http://schemas.microsoft.com/office/drawing/2014/main" val="323799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43557"/>
                  </a:ext>
                </a:extLst>
              </a:tr>
              <a:tr h="2950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 populated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325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“Rollins Earn and Learn (REAL) Position”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0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most appropriate option based on work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16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&amp; Flexible: N/A</a:t>
                      </a:r>
                    </a:p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 Loc: Enter Country &amp; City/State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1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 </a:t>
                      </a:r>
                      <a:r>
                        <a:rPr lang="en-US" sz="1800" dirty="0" err="1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enter # of years if this is required for the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8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you’d like to provide those details, select from the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5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1611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F4-113A-4019-9945-FAA35594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Details cont’d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79037-EC82-4B2E-A879-32522872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18702"/>
              </p:ext>
            </p:extLst>
          </p:nvPr>
        </p:nvGraphicFramePr>
        <p:xfrm>
          <a:off x="838200" y="2422736"/>
          <a:ext cx="10515600" cy="247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19497567"/>
                    </a:ext>
                  </a:extLst>
                </a:gridCol>
                <a:gridCol w="1999060">
                  <a:extLst>
                    <a:ext uri="{9D8B030D-6E8A-4147-A177-3AD203B41FA5}">
                      <a16:colId xmlns:a16="http://schemas.microsoft.com/office/drawing/2014/main" val="22146360"/>
                    </a:ext>
                  </a:extLst>
                </a:gridCol>
                <a:gridCol w="5011340">
                  <a:extLst>
                    <a:ext uri="{9D8B030D-6E8A-4147-A177-3AD203B41FA5}">
                      <a16:colId xmlns:a16="http://schemas.microsoft.com/office/drawing/2014/main" val="323799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43557"/>
                  </a:ext>
                </a:extLst>
              </a:tr>
              <a:tr h="2950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Auth Req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“All Work Authorizations Accepted”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325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 Collect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Skip this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0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select the most appropriate option based on the industry your employer identifies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16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Health Competencies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must select 1-2 of the 22 PH Competencies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1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580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F4-113A-4019-9945-FAA35594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Method(s)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79037-EC82-4B2E-A879-32522872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92418"/>
              </p:ext>
            </p:extLst>
          </p:nvPr>
        </p:nvGraphicFramePr>
        <p:xfrm>
          <a:off x="838200" y="2422736"/>
          <a:ext cx="10515600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19497567"/>
                    </a:ext>
                  </a:extLst>
                </a:gridCol>
                <a:gridCol w="1999060">
                  <a:extLst>
                    <a:ext uri="{9D8B030D-6E8A-4147-A177-3AD203B41FA5}">
                      <a16:colId xmlns:a16="http://schemas.microsoft.com/office/drawing/2014/main" val="22146360"/>
                    </a:ext>
                  </a:extLst>
                </a:gridCol>
                <a:gridCol w="5011340">
                  <a:extLst>
                    <a:ext uri="{9D8B030D-6E8A-4147-A177-3AD203B41FA5}">
                      <a16:colId xmlns:a16="http://schemas.microsoft.com/office/drawing/2014/main" val="323799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43557"/>
                  </a:ext>
                </a:extLst>
              </a:tr>
              <a:tr h="2950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 via This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“Yes”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325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 via External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 blank or select the option you’d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0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 via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 blank or select the option you’d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16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7276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F4-113A-4019-9945-FAA35594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Description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79037-EC82-4B2E-A879-32522872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4976"/>
              </p:ext>
            </p:extLst>
          </p:nvPr>
        </p:nvGraphicFramePr>
        <p:xfrm>
          <a:off x="838200" y="2422736"/>
          <a:ext cx="10515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19497567"/>
                    </a:ext>
                  </a:extLst>
                </a:gridCol>
                <a:gridCol w="1999060">
                  <a:extLst>
                    <a:ext uri="{9D8B030D-6E8A-4147-A177-3AD203B41FA5}">
                      <a16:colId xmlns:a16="http://schemas.microsoft.com/office/drawing/2014/main" val="22146360"/>
                    </a:ext>
                  </a:extLst>
                </a:gridCol>
                <a:gridCol w="5011340">
                  <a:extLst>
                    <a:ext uri="{9D8B030D-6E8A-4147-A177-3AD203B41FA5}">
                      <a16:colId xmlns:a16="http://schemas.microsoft.com/office/drawing/2014/main" val="323799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4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be detailed and describe the role and responsibilities of the position to attract the best candidates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31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3160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76F4-113A-4019-9945-FAA35594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79037-EC82-4B2E-A879-32522872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59704"/>
              </p:ext>
            </p:extLst>
          </p:nvPr>
        </p:nvGraphicFramePr>
        <p:xfrm>
          <a:off x="838200" y="2422736"/>
          <a:ext cx="10515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19497567"/>
                    </a:ext>
                  </a:extLst>
                </a:gridCol>
                <a:gridCol w="1999060">
                  <a:extLst>
                    <a:ext uri="{9D8B030D-6E8A-4147-A177-3AD203B41FA5}">
                      <a16:colId xmlns:a16="http://schemas.microsoft.com/office/drawing/2014/main" val="22146360"/>
                    </a:ext>
                  </a:extLst>
                </a:gridCol>
                <a:gridCol w="5011340">
                  <a:extLst>
                    <a:ext uri="{9D8B030D-6E8A-4147-A177-3AD203B41FA5}">
                      <a16:colId xmlns:a16="http://schemas.microsoft.com/office/drawing/2014/main" val="323799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4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Attachments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004A9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you’d like to include any attachments with the job post you can add them in this section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8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7305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E1784727D5E4287C39C34532A6A33" ma:contentTypeVersion="14" ma:contentTypeDescription="Create a new document." ma:contentTypeScope="" ma:versionID="265179a0c18c3412bee305f5f0bc59ab">
  <xsd:schema xmlns:xsd="http://www.w3.org/2001/XMLSchema" xmlns:xs="http://www.w3.org/2001/XMLSchema" xmlns:p="http://schemas.microsoft.com/office/2006/metadata/properties" xmlns:ns3="7949aa33-3f71-45e5-ac67-0dd983276020" xmlns:ns4="bcc52dad-1557-4776-a8d0-b372977dcb8f" targetNamespace="http://schemas.microsoft.com/office/2006/metadata/properties" ma:root="true" ma:fieldsID="be9331bbba5bcea423ca9f4dd5030172" ns3:_="" ns4:_="">
    <xsd:import namespace="7949aa33-3f71-45e5-ac67-0dd983276020"/>
    <xsd:import namespace="bcc52dad-1557-4776-a8d0-b372977dcb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9aa33-3f71-45e5-ac67-0dd9832760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52dad-1557-4776-a8d0-b372977dc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B47D7C-5701-4501-8EDD-5D185359F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EFE94B-18FB-4865-9C82-4BDA2123412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949aa33-3f71-45e5-ac67-0dd983276020"/>
    <ds:schemaRef ds:uri="http://purl.org/dc/elements/1.1/"/>
    <ds:schemaRef ds:uri="http://schemas.microsoft.com/office/2006/metadata/properties"/>
    <ds:schemaRef ds:uri="http://schemas.microsoft.com/office/infopath/2007/PartnerControls"/>
    <ds:schemaRef ds:uri="bcc52dad-1557-4776-a8d0-b372977dcb8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E47373-4986-4AF2-9A18-5AAF55825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49aa33-3f71-45e5-ac67-0dd983276020"/>
    <ds:schemaRef ds:uri="bcc52dad-1557-4776-a8d0-b372977dc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555</Words>
  <Application>Microsoft Office PowerPoint</Application>
  <PresentationFormat>Widescreen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Trebuchet MS</vt:lpstr>
      <vt:lpstr>Office Theme</vt:lpstr>
      <vt:lpstr>REAL </vt:lpstr>
      <vt:lpstr>RSPH Career Connection powered by 12Twenty</vt:lpstr>
      <vt:lpstr>To Post a Job: Method 1</vt:lpstr>
      <vt:lpstr>To Post a Job: Method 2</vt:lpstr>
      <vt:lpstr>Job Details</vt:lpstr>
      <vt:lpstr>Job Details cont’d</vt:lpstr>
      <vt:lpstr>Application Method(s)</vt:lpstr>
      <vt:lpstr>Job Description</vt:lpstr>
      <vt:lpstr>Attachments</vt:lpstr>
      <vt:lpstr>Application Document Requirements</vt:lpstr>
      <vt:lpstr>Job Dates</vt:lpstr>
      <vt:lpstr>Primary Job Contact</vt:lpstr>
      <vt:lpstr>Eligibility</vt:lpstr>
      <vt:lpstr>Finished</vt:lpstr>
      <vt:lpstr>Thank you for your partnership!  real@emory.edu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</dc:title>
  <dc:creator>Parker, Lisa V</dc:creator>
  <cp:lastModifiedBy>Parker, Lisa V</cp:lastModifiedBy>
  <cp:revision>11</cp:revision>
  <dcterms:modified xsi:type="dcterms:W3CDTF">2021-07-29T18:57:23Z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0x01010094CE1784727D5E4287C39C34532A6A33</vt:lpwstr>
  </property>
</Properties>
</file>